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25" d="100"/>
          <a:sy n="25" d="100"/>
        </p:scale>
        <p:origin x="-84" y="-540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5975349"/>
            <a:ext cx="19621500" cy="10287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“在此键入引文。”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标题文本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qi.bik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tiff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pdf"/>
          <p:cNvPicPr>
            <a:picLocks noChangeAspect="1"/>
          </p:cNvPicPr>
          <p:nvPr/>
        </p:nvPicPr>
        <p:blipFill>
          <a:blip r:embed="rId2" cstate="print">
            <a:extLst/>
          </a:blip>
          <a:srcRect t="21315" r="16973" b="15793"/>
          <a:stretch>
            <a:fillRect/>
          </a:stretch>
        </p:blipFill>
        <p:spPr>
          <a:xfrm>
            <a:off x="4776824" y="0"/>
            <a:ext cx="19607176" cy="13925478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9626693" y="7677714"/>
            <a:ext cx="285333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dirty="0" smtClean="0"/>
              <a:t>2016.1</a:t>
            </a:r>
            <a:r>
              <a:rPr lang="en-US" dirty="0" smtClean="0"/>
              <a:t>1.20</a:t>
            </a:r>
            <a:endParaRPr dirty="0"/>
          </a:p>
        </p:txBody>
      </p:sp>
      <p:pic>
        <p:nvPicPr>
          <p:cNvPr id="121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122168" y="6022004"/>
            <a:ext cx="5451519" cy="1671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7871520" y="5057800"/>
            <a:ext cx="6600659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5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dirty="0" smtClean="0"/>
              <a:t>QiCYCLE Company Brief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/>
        </p:nvSpPr>
        <p:spPr>
          <a:xfrm>
            <a:off x="1478846" y="5153759"/>
            <a:ext cx="1358219" cy="82187"/>
          </a:xfrm>
          <a:prstGeom prst="rect">
            <a:avLst/>
          </a:prstGeom>
          <a:solidFill>
            <a:srgbClr val="FFD8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224" name="Group 224"/>
          <p:cNvGrpSpPr/>
          <p:nvPr/>
        </p:nvGrpSpPr>
        <p:grpSpPr>
          <a:xfrm>
            <a:off x="1478846" y="725983"/>
            <a:ext cx="21426308" cy="946011"/>
            <a:chOff x="0" y="-69195"/>
            <a:chExt cx="21426307" cy="946009"/>
          </a:xfrm>
        </p:grpSpPr>
        <p:pic>
          <p:nvPicPr>
            <p:cNvPr id="221" name="pasted-image.pd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>
            <a:xfrm>
              <a:off x="10142149" y="-69196"/>
              <a:ext cx="1141992" cy="946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" name="Shape 222"/>
            <p:cNvSpPr/>
            <p:nvPr/>
          </p:nvSpPr>
          <p:spPr>
            <a:xfrm>
              <a:off x="11801137" y="363246"/>
              <a:ext cx="9625171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>
              <a:off x="0" y="363246"/>
              <a:ext cx="9624973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25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387377" y="2331144"/>
            <a:ext cx="5251677" cy="1312380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3309427" y="3595877"/>
            <a:ext cx="820547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/>
              <a:t>International QiCYCLE APP</a:t>
            </a:r>
          </a:p>
        </p:txBody>
      </p:sp>
      <p:sp>
        <p:nvSpPr>
          <p:cNvPr id="227" name="Shape 227"/>
          <p:cNvSpPr/>
          <p:nvPr/>
        </p:nvSpPr>
        <p:spPr>
          <a:xfrm>
            <a:off x="3333756" y="4334585"/>
            <a:ext cx="312610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0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Jan 2017 release</a:t>
            </a:r>
          </a:p>
        </p:txBody>
      </p:sp>
      <p:pic>
        <p:nvPicPr>
          <p:cNvPr id="228" name="1运动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495304" y="5616036"/>
            <a:ext cx="3911579" cy="695739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29" name="2发现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638828" y="5616036"/>
            <a:ext cx="3911579" cy="6957394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30" name="5我的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7925874" y="5570465"/>
            <a:ext cx="3962821" cy="704853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pic>
        <p:nvPicPr>
          <p:cNvPr id="231" name="pasted-image.pd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9018285" y="2324649"/>
            <a:ext cx="1778001" cy="177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18573540" y="4335308"/>
            <a:ext cx="21783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iOS &amp; Android</a:t>
            </a:r>
          </a:p>
        </p:txBody>
      </p:sp>
      <p:sp>
        <p:nvSpPr>
          <p:cNvPr id="233" name="Shape 233"/>
          <p:cNvSpPr/>
          <p:nvPr/>
        </p:nvSpPr>
        <p:spPr>
          <a:xfrm>
            <a:off x="2996435" y="12770195"/>
            <a:ext cx="290931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53585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Cycling Tool</a:t>
            </a:r>
          </a:p>
        </p:txBody>
      </p:sp>
      <p:sp>
        <p:nvSpPr>
          <p:cNvPr id="234" name="Shape 234"/>
          <p:cNvSpPr/>
          <p:nvPr/>
        </p:nvSpPr>
        <p:spPr>
          <a:xfrm>
            <a:off x="8210570" y="12770195"/>
            <a:ext cx="276809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53585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Community</a:t>
            </a:r>
          </a:p>
        </p:txBody>
      </p:sp>
      <p:sp>
        <p:nvSpPr>
          <p:cNvPr id="235" name="Shape 235"/>
          <p:cNvSpPr/>
          <p:nvPr/>
        </p:nvSpPr>
        <p:spPr>
          <a:xfrm>
            <a:off x="13188740" y="12770195"/>
            <a:ext cx="309880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53585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E-Commerce</a:t>
            </a:r>
          </a:p>
        </p:txBody>
      </p:sp>
      <p:sp>
        <p:nvSpPr>
          <p:cNvPr id="236" name="Shape 236"/>
          <p:cNvSpPr/>
          <p:nvPr/>
        </p:nvSpPr>
        <p:spPr>
          <a:xfrm>
            <a:off x="18497618" y="12770195"/>
            <a:ext cx="296468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53585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User History</a:t>
            </a:r>
          </a:p>
        </p:txBody>
      </p:sp>
      <p:pic>
        <p:nvPicPr>
          <p:cNvPr id="237" name="骑记商城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2782352" y="5616016"/>
            <a:ext cx="3911601" cy="6957434"/>
          </a:xfrm>
          <a:prstGeom prst="rect">
            <a:avLst/>
          </a:prstGeom>
          <a:ln w="127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/>
        </p:nvSpPr>
        <p:spPr>
          <a:xfrm>
            <a:off x="1478846" y="5153759"/>
            <a:ext cx="1358219" cy="82187"/>
          </a:xfrm>
          <a:prstGeom prst="rect">
            <a:avLst/>
          </a:prstGeom>
          <a:solidFill>
            <a:srgbClr val="FFD8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243" name="Group 243"/>
          <p:cNvGrpSpPr/>
          <p:nvPr/>
        </p:nvGrpSpPr>
        <p:grpSpPr>
          <a:xfrm>
            <a:off x="1478846" y="725983"/>
            <a:ext cx="21426308" cy="946011"/>
            <a:chOff x="0" y="-69195"/>
            <a:chExt cx="21426307" cy="946009"/>
          </a:xfrm>
        </p:grpSpPr>
        <p:pic>
          <p:nvPicPr>
            <p:cNvPr id="240" name="pasted-image.pd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>
            <a:xfrm>
              <a:off x="10142149" y="-69196"/>
              <a:ext cx="1141992" cy="946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1" name="Shape 241"/>
            <p:cNvSpPr/>
            <p:nvPr/>
          </p:nvSpPr>
          <p:spPr>
            <a:xfrm>
              <a:off x="11801137" y="363246"/>
              <a:ext cx="9625171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0" y="363246"/>
              <a:ext cx="9624973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44" name="Shape 244"/>
          <p:cNvSpPr/>
          <p:nvPr/>
        </p:nvSpPr>
        <p:spPr>
          <a:xfrm>
            <a:off x="1462808" y="6643834"/>
            <a:ext cx="18290905" cy="3648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37307" indent="-537307" algn="l">
              <a:lnSpc>
                <a:spcPct val="120000"/>
              </a:lnSpc>
              <a:buSzPct val="75000"/>
              <a:buChar char="•"/>
              <a:defRPr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sz="4800" dirty="0" smtClean="0"/>
              <a:t>Provide more competitive product for Xiaomi Channel.</a:t>
            </a:r>
            <a:endParaRPr sz="4800" dirty="0"/>
          </a:p>
          <a:p>
            <a:pPr marL="537307" indent="-537307" algn="l">
              <a:lnSpc>
                <a:spcPct val="120000"/>
              </a:lnSpc>
              <a:buSzPct val="75000"/>
              <a:buChar char="•"/>
              <a:defRPr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sz="4800" dirty="0" smtClean="0"/>
              <a:t>Provide QiCYCLE China &amp; Global Channel product.</a:t>
            </a:r>
            <a:endParaRPr sz="4800" dirty="0"/>
          </a:p>
          <a:p>
            <a:pPr marL="537307" indent="-537307" algn="l">
              <a:lnSpc>
                <a:spcPct val="120000"/>
              </a:lnSpc>
              <a:buSzPct val="75000"/>
              <a:buChar char="•"/>
              <a:defRPr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sz="4800" dirty="0" smtClean="0"/>
              <a:t>Products are IoT available, user behavior analyze.</a:t>
            </a:r>
            <a:endParaRPr sz="4800" dirty="0"/>
          </a:p>
          <a:p>
            <a:pPr marL="537307" indent="-537307" algn="l">
              <a:lnSpc>
                <a:spcPct val="120000"/>
              </a:lnSpc>
              <a:buSzPct val="75000"/>
              <a:buChar char="•"/>
              <a:defRPr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sz="4800" dirty="0" smtClean="0"/>
              <a:t>8</a:t>
            </a:r>
            <a:r>
              <a:rPr lang="en-US" sz="4800" dirty="0" smtClean="0"/>
              <a:t> products covered every price range, satisfied consumers’ needs.</a:t>
            </a:r>
            <a:endParaRPr sz="4800" dirty="0"/>
          </a:p>
        </p:txBody>
      </p:sp>
      <p:pic>
        <p:nvPicPr>
          <p:cNvPr id="245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7749780" y="3540762"/>
            <a:ext cx="5471174" cy="1774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asted-image.pd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8221428" y="5417840"/>
            <a:ext cx="4527878" cy="1131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pasted-image.pdf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409498" y="2032072"/>
            <a:ext cx="3357252" cy="1029677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Shape 248"/>
          <p:cNvSpPr/>
          <p:nvPr/>
        </p:nvSpPr>
        <p:spPr>
          <a:xfrm>
            <a:off x="1478846" y="3484115"/>
            <a:ext cx="844782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dirty="0" smtClean="0"/>
              <a:t>QiCYCLE Product in 2017</a:t>
            </a:r>
            <a:endParaRPr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/>
        </p:nvSpPr>
        <p:spPr>
          <a:xfrm>
            <a:off x="1478846" y="5153759"/>
            <a:ext cx="1358219" cy="82187"/>
          </a:xfrm>
          <a:prstGeom prst="rect">
            <a:avLst/>
          </a:prstGeom>
          <a:solidFill>
            <a:srgbClr val="FFD8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254" name="Group 254"/>
          <p:cNvGrpSpPr/>
          <p:nvPr/>
        </p:nvGrpSpPr>
        <p:grpSpPr>
          <a:xfrm>
            <a:off x="1478846" y="725983"/>
            <a:ext cx="21426308" cy="946011"/>
            <a:chOff x="0" y="-69195"/>
            <a:chExt cx="21426307" cy="946009"/>
          </a:xfrm>
        </p:grpSpPr>
        <p:pic>
          <p:nvPicPr>
            <p:cNvPr id="251" name="pasted-image.pd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>
            <a:xfrm>
              <a:off x="10142149" y="-69196"/>
              <a:ext cx="1141992" cy="946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2" name="Shape 252"/>
            <p:cNvSpPr/>
            <p:nvPr/>
          </p:nvSpPr>
          <p:spPr>
            <a:xfrm>
              <a:off x="11801137" y="363246"/>
              <a:ext cx="9625171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0" y="363246"/>
              <a:ext cx="9624973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55" name="Shape 255"/>
          <p:cNvSpPr/>
          <p:nvPr/>
        </p:nvSpPr>
        <p:spPr>
          <a:xfrm>
            <a:off x="1102768" y="5921896"/>
            <a:ext cx="22657485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37307" indent="-537307" algn="l">
              <a:lnSpc>
                <a:spcPct val="120000"/>
              </a:lnSpc>
              <a:buSzPct val="75000"/>
              <a:buChar char="•"/>
              <a:defRPr sz="4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dirty="0" smtClean="0"/>
              <a:t>QiCYCLE’s Co-Branding with PON Group in China.</a:t>
            </a:r>
            <a:endParaRPr dirty="0"/>
          </a:p>
          <a:p>
            <a:pPr marL="537307" indent="-537307" algn="l">
              <a:lnSpc>
                <a:spcPct val="120000"/>
              </a:lnSpc>
              <a:buSzPct val="75000"/>
              <a:buChar char="•"/>
              <a:defRPr sz="4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dirty="0" smtClean="0"/>
              <a:t>The cooperation with best bicycle components suppliers.</a:t>
            </a:r>
            <a:endParaRPr dirty="0"/>
          </a:p>
          <a:p>
            <a:pPr marL="537307" indent="-537307" algn="l">
              <a:lnSpc>
                <a:spcPct val="120000"/>
              </a:lnSpc>
              <a:buSzPct val="75000"/>
              <a:buChar char="•"/>
              <a:defRPr sz="4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dirty="0" smtClean="0"/>
              <a:t>Cooperation in “ branding, product, supplier chain, sales channel”.</a:t>
            </a:r>
            <a:endParaRPr dirty="0"/>
          </a:p>
          <a:p>
            <a:pPr marL="537307" indent="-537307" algn="l">
              <a:lnSpc>
                <a:spcPct val="120000"/>
              </a:lnSpc>
              <a:buSzPct val="75000"/>
              <a:buChar char="•"/>
              <a:defRPr sz="4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dirty="0" smtClean="0"/>
              <a:t>Through cooperation to enrich QiCYCLE’s production line, to satisfied China’s market requirement.</a:t>
            </a:r>
            <a:endParaRPr dirty="0"/>
          </a:p>
        </p:txBody>
      </p:sp>
      <p:pic>
        <p:nvPicPr>
          <p:cNvPr id="256" name="pasted-image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7016536" y="3617640"/>
            <a:ext cx="4277653" cy="2625887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hape 257"/>
          <p:cNvSpPr/>
          <p:nvPr/>
        </p:nvSpPr>
        <p:spPr>
          <a:xfrm>
            <a:off x="17304568" y="6641976"/>
            <a:ext cx="3863237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rPr lang="en-US" dirty="0" smtClean="0"/>
              <a:t>One of the biggest bicycle group.</a:t>
            </a:r>
            <a:endParaRPr dirty="0"/>
          </a:p>
        </p:txBody>
      </p:sp>
      <p:pic>
        <p:nvPicPr>
          <p:cNvPr id="258" name="pasted-image.pd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409498" y="2032072"/>
            <a:ext cx="3357252" cy="1029677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1478846" y="3484115"/>
            <a:ext cx="694420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altLang="zh-TW" dirty="0" smtClean="0"/>
              <a:t>Co-Branding in 2017</a:t>
            </a:r>
            <a:endParaRPr dirty="0"/>
          </a:p>
        </p:txBody>
      </p:sp>
      <p:pic>
        <p:nvPicPr>
          <p:cNvPr id="260" name="pasted-image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0" y="10424547"/>
            <a:ext cx="24384001" cy="3026384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958237" y="10191081"/>
            <a:ext cx="1788951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 smtClean="0"/>
              <a:t>PON</a:t>
            </a:r>
            <a:r>
              <a:rPr lang="en-US" dirty="0" smtClean="0"/>
              <a:t>‘s Brand</a:t>
            </a:r>
            <a:r>
              <a:rPr dirty="0" smtClean="0"/>
              <a:t>：</a:t>
            </a:r>
            <a:endParaRPr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98905" y="-47893"/>
            <a:ext cx="21386190" cy="6999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pasted-image.tif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498906" y="6812131"/>
            <a:ext cx="21386188" cy="6999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/>
        </p:nvSpPr>
        <p:spPr>
          <a:xfrm>
            <a:off x="1478846" y="5153759"/>
            <a:ext cx="1358219" cy="82187"/>
          </a:xfrm>
          <a:prstGeom prst="rect">
            <a:avLst/>
          </a:prstGeom>
          <a:solidFill>
            <a:srgbClr val="FFD8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270" name="Group 270"/>
          <p:cNvGrpSpPr/>
          <p:nvPr/>
        </p:nvGrpSpPr>
        <p:grpSpPr>
          <a:xfrm>
            <a:off x="1478846" y="725983"/>
            <a:ext cx="21426308" cy="946011"/>
            <a:chOff x="0" y="-69195"/>
            <a:chExt cx="21426307" cy="946009"/>
          </a:xfrm>
        </p:grpSpPr>
        <p:pic>
          <p:nvPicPr>
            <p:cNvPr id="267" name="pasted-image.pd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>
            <a:xfrm>
              <a:off x="10142149" y="-69196"/>
              <a:ext cx="1141992" cy="946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" name="Shape 268"/>
            <p:cNvSpPr/>
            <p:nvPr/>
          </p:nvSpPr>
          <p:spPr>
            <a:xfrm>
              <a:off x="11801137" y="363246"/>
              <a:ext cx="9625171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0" y="363246"/>
              <a:ext cx="9624973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71" name="Shape 271"/>
          <p:cNvSpPr/>
          <p:nvPr/>
        </p:nvSpPr>
        <p:spPr>
          <a:xfrm>
            <a:off x="2785077" y="5589380"/>
            <a:ext cx="102657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>
                <a:solidFill>
                  <a:srgbClr val="53585F"/>
                </a:solidFill>
              </a:defRPr>
            </a:lvl1pPr>
          </a:lstStyle>
          <a:p>
            <a:endParaRPr dirty="0"/>
          </a:p>
        </p:txBody>
      </p:sp>
      <p:sp>
        <p:nvSpPr>
          <p:cNvPr id="272" name="Shape 272"/>
          <p:cNvSpPr/>
          <p:nvPr/>
        </p:nvSpPr>
        <p:spPr>
          <a:xfrm>
            <a:off x="1575092" y="7297454"/>
            <a:ext cx="19056820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41923" indent="-341923" algn="l" defTabSz="457200">
              <a:lnSpc>
                <a:spcPct val="120000"/>
              </a:lnSpc>
              <a:buSzPct val="75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 smtClean="0"/>
              <a:t>12</a:t>
            </a:r>
            <a:r>
              <a:rPr lang="en-US" dirty="0" smtClean="0"/>
              <a:t> countries agents’ cooperation.</a:t>
            </a:r>
            <a:endParaRPr dirty="0"/>
          </a:p>
          <a:p>
            <a:pPr marL="341923" indent="-341923" algn="l" defTabSz="457200">
              <a:lnSpc>
                <a:spcPct val="120000"/>
              </a:lnSpc>
              <a:buSzPct val="75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dirty="0" smtClean="0"/>
              <a:t>Agents covered main bicycle consumer market.</a:t>
            </a:r>
            <a:endParaRPr dirty="0"/>
          </a:p>
          <a:p>
            <a:pPr marL="341923" indent="-341923" algn="l" defTabSz="457200">
              <a:lnSpc>
                <a:spcPct val="120000"/>
              </a:lnSpc>
              <a:buSzPct val="75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dirty="0" smtClean="0"/>
              <a:t>Overseas sales, meanwhile QiCYCLE’s intelligence software service.</a:t>
            </a:r>
            <a:endParaRPr dirty="0"/>
          </a:p>
        </p:txBody>
      </p:sp>
      <p:pic>
        <p:nvPicPr>
          <p:cNvPr id="273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409498" y="2032072"/>
            <a:ext cx="3357252" cy="1029677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1478846" y="3484115"/>
            <a:ext cx="120866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dirty="0" smtClean="0"/>
              <a:t>The Cooperation Around the World</a:t>
            </a:r>
            <a:endParaRPr dirty="0"/>
          </a:p>
        </p:txBody>
      </p:sp>
      <p:pic>
        <p:nvPicPr>
          <p:cNvPr id="275" name="pasted-image.tif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5648384" y="3977680"/>
            <a:ext cx="7672647" cy="5462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asted-image.pd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45452" y="-460902"/>
            <a:ext cx="23081273" cy="14637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852150" y="5746750"/>
            <a:ext cx="2679700" cy="2222500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Shape 323"/>
          <p:cNvSpPr/>
          <p:nvPr/>
        </p:nvSpPr>
        <p:spPr>
          <a:xfrm>
            <a:off x="10416819" y="8375015"/>
            <a:ext cx="3550362" cy="877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400" u="sng">
                <a:solidFill>
                  <a:srgbClr val="53585F"/>
                </a:solidFill>
                <a:latin typeface="Avenir Black"/>
                <a:ea typeface="Avenir Black"/>
                <a:cs typeface="Avenir Black"/>
                <a:sym typeface="Avenir Black"/>
                <a:hlinkClick r:id="rId4"/>
              </a:defRPr>
            </a:lvl1pPr>
          </a:lstStyle>
          <a:p>
            <a:pPr>
              <a:defRPr u="none"/>
            </a:pPr>
            <a:r>
              <a:rPr u="sng">
                <a:hlinkClick r:id="rId4"/>
              </a:rPr>
              <a:t>www.Qi.bike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_0643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30367905" cy="17081948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1030760" y="9240210"/>
            <a:ext cx="17779212" cy="425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7500">
                <a:solidFill>
                  <a:schemeClr val="accent3">
                    <a:satOff val="18648"/>
                    <a:lumOff val="5971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n-US" dirty="0" smtClean="0"/>
              <a:t>Xiaomi ECO Chain Company</a:t>
            </a:r>
          </a:p>
          <a:p>
            <a:pPr algn="l">
              <a:lnSpc>
                <a:spcPct val="120000"/>
              </a:lnSpc>
              <a:defRPr sz="7500">
                <a:solidFill>
                  <a:schemeClr val="accent3">
                    <a:satOff val="18648"/>
                    <a:lumOff val="5971"/>
                  </a:schemeClr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n-US" altLang="zh-TW" dirty="0" smtClean="0">
                <a:solidFill>
                  <a:srgbClr val="FFFF00"/>
                </a:solidFill>
              </a:rPr>
              <a:t>Global Traveling and Excising Technology Innovation company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4633535" y="5746398"/>
            <a:ext cx="5715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3600"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t>、</a:t>
            </a:r>
          </a:p>
        </p:txBody>
      </p:sp>
      <p:pic>
        <p:nvPicPr>
          <p:cNvPr id="127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69116" y="7601546"/>
            <a:ext cx="5451519" cy="1671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8159552" y="8082136"/>
            <a:ext cx="5544616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000">
                <a:solidFill>
                  <a:schemeClr val="accent3">
                    <a:satOff val="18648"/>
                    <a:lumOff val="5971"/>
                  </a:schemeClr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dirty="0"/>
              <a:t>2015年</a:t>
            </a:r>
            <a:r>
              <a:rPr dirty="0" smtClean="0"/>
              <a:t>8月</a:t>
            </a:r>
            <a:endParaRPr dirty="0"/>
          </a:p>
          <a:p>
            <a:pPr algn="l">
              <a:defRPr sz="3000">
                <a:solidFill>
                  <a:schemeClr val="accent3">
                    <a:satOff val="18648"/>
                    <a:lumOff val="5971"/>
                  </a:schemeClr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altLang="zh-TW" sz="3000" dirty="0" smtClean="0">
                <a:sym typeface="Avenir Roman"/>
              </a:rPr>
              <a:t>Gained A round </a:t>
            </a:r>
            <a:r>
              <a:rPr lang="en-US" altLang="zh-TW" sz="3000" smtClean="0">
                <a:sym typeface="Avenir Roman"/>
              </a:rPr>
              <a:t>of investment, </a:t>
            </a:r>
            <a:r>
              <a:rPr lang="en-US" altLang="zh-TW" sz="3000" dirty="0" smtClean="0">
                <a:sym typeface="Avenir Roman"/>
              </a:rPr>
              <a:t>about 2 hundred million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FullSizeRender 2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035632" y="-293119"/>
            <a:ext cx="36197057" cy="194915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" name="Group 134"/>
          <p:cNvGrpSpPr/>
          <p:nvPr/>
        </p:nvGrpSpPr>
        <p:grpSpPr>
          <a:xfrm>
            <a:off x="1478846" y="725983"/>
            <a:ext cx="21426308" cy="946011"/>
            <a:chOff x="0" y="-69195"/>
            <a:chExt cx="21426307" cy="946009"/>
          </a:xfrm>
        </p:grpSpPr>
        <p:pic>
          <p:nvPicPr>
            <p:cNvPr id="131" name="pasted-image.pdf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>
            <a:xfrm>
              <a:off x="10142149" y="-69196"/>
              <a:ext cx="1141992" cy="946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Shape 132"/>
            <p:cNvSpPr/>
            <p:nvPr/>
          </p:nvSpPr>
          <p:spPr>
            <a:xfrm>
              <a:off x="11801137" y="363246"/>
              <a:ext cx="9625171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3" name="Shape 133"/>
            <p:cNvSpPr/>
            <p:nvPr/>
          </p:nvSpPr>
          <p:spPr>
            <a:xfrm>
              <a:off x="0" y="363246"/>
              <a:ext cx="9624973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35" name="Shape 135"/>
          <p:cNvSpPr/>
          <p:nvPr/>
        </p:nvSpPr>
        <p:spPr>
          <a:xfrm>
            <a:off x="1478846" y="5153759"/>
            <a:ext cx="1358219" cy="82187"/>
          </a:xfrm>
          <a:prstGeom prst="rect">
            <a:avLst/>
          </a:prstGeom>
          <a:solidFill>
            <a:srgbClr val="FFD8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136" name="Shape 136"/>
          <p:cNvSpPr/>
          <p:nvPr/>
        </p:nvSpPr>
        <p:spPr>
          <a:xfrm>
            <a:off x="1478846" y="2899915"/>
            <a:ext cx="512480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solidFill>
                  <a:schemeClr val="accent3">
                    <a:satOff val="18648"/>
                    <a:lumOff val="5971"/>
                  </a:schemeClr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altLang="zh-TW" dirty="0" smtClean="0"/>
              <a:t>QiCYCLE Team</a:t>
            </a:r>
            <a:endParaRPr dirty="0"/>
          </a:p>
        </p:txBody>
      </p:sp>
      <p:sp>
        <p:nvSpPr>
          <p:cNvPr id="137" name="Shape 137"/>
          <p:cNvSpPr/>
          <p:nvPr/>
        </p:nvSpPr>
        <p:spPr>
          <a:xfrm>
            <a:off x="72008" y="9415636"/>
            <a:ext cx="11903968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en-US" altLang="zh-TW" dirty="0" smtClean="0">
                <a:solidFill>
                  <a:srgbClr val="FFFF00"/>
                </a:solidFill>
              </a:rPr>
              <a:t>Passion for Cycling</a:t>
            </a:r>
          </a:p>
          <a:p>
            <a:pPr algn="l"/>
            <a:r>
              <a:rPr lang="en-US" altLang="zh-TW" dirty="0" smtClean="0">
                <a:solidFill>
                  <a:srgbClr val="FFFF00"/>
                </a:solidFill>
              </a:rPr>
              <a:t>Internet Genes &amp; Technology Innovation</a:t>
            </a:r>
          </a:p>
          <a:p>
            <a:pPr algn="l"/>
            <a:r>
              <a:rPr lang="en-US" altLang="zh-TW" dirty="0" smtClean="0">
                <a:solidFill>
                  <a:srgbClr val="FFFF00"/>
                </a:solidFill>
              </a:rPr>
              <a:t>Deep Understanding of Chinese Market</a:t>
            </a:r>
            <a:endParaRPr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2"/>
          <p:cNvGrpSpPr/>
          <p:nvPr/>
        </p:nvGrpSpPr>
        <p:grpSpPr>
          <a:xfrm>
            <a:off x="1478846" y="725983"/>
            <a:ext cx="21426308" cy="946011"/>
            <a:chOff x="0" y="-69195"/>
            <a:chExt cx="21426307" cy="946009"/>
          </a:xfrm>
        </p:grpSpPr>
        <p:pic>
          <p:nvPicPr>
            <p:cNvPr id="139" name="pasted-image.pd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>
            <a:xfrm>
              <a:off x="10142149" y="-69196"/>
              <a:ext cx="1141992" cy="946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" name="Shape 140"/>
            <p:cNvSpPr/>
            <p:nvPr/>
          </p:nvSpPr>
          <p:spPr>
            <a:xfrm>
              <a:off x="11801137" y="363246"/>
              <a:ext cx="9625171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1" name="Shape 141"/>
            <p:cNvSpPr/>
            <p:nvPr/>
          </p:nvSpPr>
          <p:spPr>
            <a:xfrm>
              <a:off x="0" y="363246"/>
              <a:ext cx="9624973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43" name="Shape 143"/>
          <p:cNvSpPr/>
          <p:nvPr/>
        </p:nvSpPr>
        <p:spPr>
          <a:xfrm>
            <a:off x="1478846" y="5153759"/>
            <a:ext cx="1358219" cy="82187"/>
          </a:xfrm>
          <a:prstGeom prst="rect">
            <a:avLst/>
          </a:prstGeom>
          <a:solidFill>
            <a:srgbClr val="FFD8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144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409498" y="2032072"/>
            <a:ext cx="3357252" cy="1029677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1606824" y="3689648"/>
            <a:ext cx="562012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altLang="zh-TW" dirty="0" smtClean="0"/>
              <a:t>Competitiveness</a:t>
            </a:r>
            <a:endParaRPr dirty="0"/>
          </a:p>
        </p:txBody>
      </p:sp>
      <p:sp>
        <p:nvSpPr>
          <p:cNvPr id="146" name="Shape 146"/>
          <p:cNvSpPr/>
          <p:nvPr/>
        </p:nvSpPr>
        <p:spPr>
          <a:xfrm>
            <a:off x="2686944" y="8121309"/>
            <a:ext cx="17929992" cy="4811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spcBef>
                <a:spcPts val="6600"/>
              </a:spcBef>
              <a:defRPr sz="4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sz="3600" dirty="0" smtClean="0"/>
              <a:t>More than 10 years experienced senior personnel lead the team develop rapidly. </a:t>
            </a:r>
            <a:endParaRPr sz="3600" dirty="0"/>
          </a:p>
          <a:p>
            <a:pPr algn="l">
              <a:spcBef>
                <a:spcPts val="3600"/>
              </a:spcBef>
              <a:defRPr sz="4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sz="3600" dirty="0" smtClean="0"/>
              <a:t>Software team has been led APPS what’s million level and</a:t>
            </a:r>
            <a:r>
              <a:rPr lang="zh-TW" altLang="en-US" sz="3600" dirty="0" smtClean="0"/>
              <a:t> </a:t>
            </a:r>
            <a:r>
              <a:rPr lang="en-US" altLang="zh-TW" sz="3600" dirty="0" smtClean="0"/>
              <a:t>has the ability to analyze data.</a:t>
            </a:r>
            <a:endParaRPr sz="3600" dirty="0"/>
          </a:p>
          <a:p>
            <a:pPr algn="l">
              <a:spcBef>
                <a:spcPts val="3600"/>
              </a:spcBef>
              <a:defRPr sz="4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sz="3600" dirty="0" smtClean="0"/>
              <a:t>Bicycle hardware team senior personnel are from Top bicycle company.(</a:t>
            </a:r>
            <a:r>
              <a:rPr sz="3600" dirty="0" smtClean="0"/>
              <a:t>PON、TREK、DAHON</a:t>
            </a:r>
            <a:r>
              <a:rPr lang="en-US" sz="3600" dirty="0" smtClean="0"/>
              <a:t>)</a:t>
            </a:r>
            <a:endParaRPr sz="3600" dirty="0" smtClean="0"/>
          </a:p>
          <a:p>
            <a:pPr algn="l">
              <a:spcBef>
                <a:spcPts val="3600"/>
              </a:spcBef>
              <a:spcAft>
                <a:spcPts val="1200"/>
              </a:spcAft>
              <a:defRPr sz="4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altLang="zh-TW" sz="3600" dirty="0" smtClean="0">
                <a:sym typeface="Avenir Roman"/>
              </a:rPr>
              <a:t> Strategic partnership with global </a:t>
            </a:r>
            <a:r>
              <a:rPr sz="3600" dirty="0" smtClean="0"/>
              <a:t>E-bike</a:t>
            </a:r>
            <a:r>
              <a:rPr lang="en-US" sz="3600" dirty="0" smtClean="0"/>
              <a:t> core technology company.(Motors &amp; Battery system)</a:t>
            </a:r>
            <a:endParaRPr sz="3600" dirty="0"/>
          </a:p>
        </p:txBody>
      </p:sp>
      <p:sp>
        <p:nvSpPr>
          <p:cNvPr id="147" name="Shape 147"/>
          <p:cNvSpPr/>
          <p:nvPr/>
        </p:nvSpPr>
        <p:spPr>
          <a:xfrm>
            <a:off x="1534816" y="5823027"/>
            <a:ext cx="504056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5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altLang="zh-TW" sz="5400" dirty="0" smtClean="0"/>
              <a:t>Senior Personnel</a:t>
            </a:r>
            <a:endParaRPr sz="5400" dirty="0"/>
          </a:p>
        </p:txBody>
      </p:sp>
      <p:sp>
        <p:nvSpPr>
          <p:cNvPr id="148" name="Shape 148"/>
          <p:cNvSpPr/>
          <p:nvPr/>
        </p:nvSpPr>
        <p:spPr>
          <a:xfrm>
            <a:off x="13299332" y="6587534"/>
            <a:ext cx="2475037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sz="5400" dirty="0" smtClean="0"/>
              <a:t>Product</a:t>
            </a:r>
            <a:endParaRPr sz="5400" dirty="0"/>
          </a:p>
        </p:txBody>
      </p:sp>
      <p:sp>
        <p:nvSpPr>
          <p:cNvPr id="149" name="Shape 149"/>
          <p:cNvSpPr/>
          <p:nvPr/>
        </p:nvSpPr>
        <p:spPr>
          <a:xfrm>
            <a:off x="7295456" y="6587534"/>
            <a:ext cx="4495243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5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sz="5400" dirty="0" smtClean="0"/>
              <a:t>Develop</a:t>
            </a:r>
            <a:endParaRPr sz="5400" dirty="0"/>
          </a:p>
        </p:txBody>
      </p:sp>
      <p:sp>
        <p:nvSpPr>
          <p:cNvPr id="150" name="Shape 150"/>
          <p:cNvSpPr/>
          <p:nvPr/>
        </p:nvSpPr>
        <p:spPr>
          <a:xfrm>
            <a:off x="18123955" y="5979527"/>
            <a:ext cx="2773195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500">
                <a:solidFill>
                  <a:srgbClr val="53585F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lang="en-US" sz="5400" dirty="0" smtClean="0"/>
              <a:t>Supplier </a:t>
            </a:r>
            <a:br>
              <a:rPr lang="en-US" sz="5400" dirty="0" smtClean="0"/>
            </a:br>
            <a:r>
              <a:rPr lang="en-US" sz="5400" dirty="0" smtClean="0"/>
              <a:t>Chain</a:t>
            </a:r>
            <a:endParaRPr sz="5400"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/>
        </p:nvSpPr>
        <p:spPr>
          <a:xfrm>
            <a:off x="1478846" y="5153759"/>
            <a:ext cx="1358219" cy="82187"/>
          </a:xfrm>
          <a:prstGeom prst="rect">
            <a:avLst/>
          </a:prstGeom>
          <a:solidFill>
            <a:srgbClr val="FFD8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156" name="Group 156"/>
          <p:cNvGrpSpPr/>
          <p:nvPr/>
        </p:nvGrpSpPr>
        <p:grpSpPr>
          <a:xfrm>
            <a:off x="1478846" y="725983"/>
            <a:ext cx="21426308" cy="946011"/>
            <a:chOff x="0" y="-69195"/>
            <a:chExt cx="21426307" cy="946009"/>
          </a:xfrm>
        </p:grpSpPr>
        <p:pic>
          <p:nvPicPr>
            <p:cNvPr id="153" name="pasted-image.pd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>
            <a:xfrm>
              <a:off x="10142149" y="-69196"/>
              <a:ext cx="1141992" cy="946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4" name="Shape 154"/>
            <p:cNvSpPr/>
            <p:nvPr/>
          </p:nvSpPr>
          <p:spPr>
            <a:xfrm>
              <a:off x="11801137" y="363246"/>
              <a:ext cx="9625171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>
              <a:off x="0" y="363246"/>
              <a:ext cx="9624973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57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311595" y="10190614"/>
            <a:ext cx="4546435" cy="62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asted-image.pd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454870" y="9871492"/>
            <a:ext cx="3864734" cy="125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asted-image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9133294" y="9740005"/>
            <a:ext cx="2306641" cy="2026709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1516142" y="11684977"/>
            <a:ext cx="413735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rPr lang="en-US" dirty="0" smtClean="0"/>
              <a:t>The Best Bicycle Transmission Brand</a:t>
            </a:r>
            <a:endParaRPr dirty="0"/>
          </a:p>
        </p:txBody>
      </p:sp>
      <p:sp>
        <p:nvSpPr>
          <p:cNvPr id="161" name="Shape 161"/>
          <p:cNvSpPr/>
          <p:nvPr/>
        </p:nvSpPr>
        <p:spPr>
          <a:xfrm>
            <a:off x="6913807" y="11684977"/>
            <a:ext cx="494686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rPr lang="en-US" dirty="0" smtClean="0"/>
              <a:t>The Best Sports Equipment  Carbon Factory</a:t>
            </a:r>
            <a:endParaRPr dirty="0"/>
          </a:p>
        </p:txBody>
      </p:sp>
      <p:sp>
        <p:nvSpPr>
          <p:cNvPr id="162" name="Shape 162"/>
          <p:cNvSpPr/>
          <p:nvPr/>
        </p:nvSpPr>
        <p:spPr>
          <a:xfrm>
            <a:off x="18384688" y="11644636"/>
            <a:ext cx="530269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rPr lang="en-US" altLang="zh-TW" dirty="0" smtClean="0"/>
              <a:t>Annual Capacity  more than 5milion sets assembling factory</a:t>
            </a:r>
          </a:p>
          <a:p>
            <a:endParaRPr dirty="0"/>
          </a:p>
        </p:txBody>
      </p:sp>
      <p:pic>
        <p:nvPicPr>
          <p:cNvPr id="163" name="pasted-image.tiff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2916444" y="9356359"/>
            <a:ext cx="3517901" cy="2794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12984088" y="11682536"/>
            <a:ext cx="3768660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rPr dirty="0" smtClean="0"/>
              <a:t>Tesla</a:t>
            </a:r>
            <a:r>
              <a:rPr lang="en-US" dirty="0" smtClean="0"/>
              <a:t> Electro kinetic</a:t>
            </a:r>
            <a:r>
              <a:rPr lang="en-US" altLang="zh-TW" dirty="0" smtClean="0"/>
              <a:t> Cell Supplier</a:t>
            </a:r>
            <a:endParaRPr dirty="0"/>
          </a:p>
        </p:txBody>
      </p:sp>
      <p:pic>
        <p:nvPicPr>
          <p:cNvPr id="165" name="pasted-image.tiff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8957422" y="5901032"/>
            <a:ext cx="2658382" cy="2658382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18096656" y="8010128"/>
            <a:ext cx="5446720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rPr lang="en-US" dirty="0" smtClean="0"/>
              <a:t>Annual Capacity  more than 5milion sets assembling factory</a:t>
            </a:r>
          </a:p>
          <a:p>
            <a:endParaRPr dirty="0"/>
          </a:p>
        </p:txBody>
      </p:sp>
      <p:sp>
        <p:nvSpPr>
          <p:cNvPr id="167" name="Shape 167"/>
          <p:cNvSpPr/>
          <p:nvPr/>
        </p:nvSpPr>
        <p:spPr>
          <a:xfrm>
            <a:off x="1408261" y="5897305"/>
            <a:ext cx="16106973" cy="294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dirty="0" smtClean="0"/>
              <a:t>Support multiple product develop and Manufacture</a:t>
            </a:r>
            <a:endParaRPr dirty="0"/>
          </a:p>
          <a:p>
            <a:pPr algn="l">
              <a:lnSpc>
                <a:spcPct val="120000"/>
              </a:lnSpc>
              <a:defRPr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altLang="zh-TW" sz="5400" dirty="0" smtClean="0">
                <a:sym typeface="Avenir Roman"/>
              </a:rPr>
              <a:t>Strategic partnership with the best supplier</a:t>
            </a:r>
            <a:endParaRPr dirty="0"/>
          </a:p>
          <a:p>
            <a:pPr algn="l">
              <a:lnSpc>
                <a:spcPct val="120000"/>
              </a:lnSpc>
              <a:defRPr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dirty="0" smtClean="0"/>
              <a:t>The Capacity can cover worldwide and consumers’ needs</a:t>
            </a:r>
            <a:endParaRPr dirty="0"/>
          </a:p>
        </p:txBody>
      </p:sp>
      <p:pic>
        <p:nvPicPr>
          <p:cNvPr id="168" name="pasted-image.tiff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8373721" y="1499983"/>
            <a:ext cx="3825786" cy="382578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18312680" y="4337720"/>
            <a:ext cx="4877937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altLang="zh-TW" sz="2000" dirty="0" smtClean="0">
                <a:sym typeface="Avenir Roman"/>
              </a:rPr>
              <a:t>Shenzhen Stock Exchange listed enterprise</a:t>
            </a:r>
            <a:br>
              <a:rPr lang="en-US" altLang="zh-TW" sz="2000" dirty="0" smtClean="0">
                <a:sym typeface="Avenir Roman"/>
              </a:rPr>
            </a:br>
            <a:r>
              <a:rPr lang="en-US" altLang="zh-TW" dirty="0" smtClean="0"/>
              <a:t>Xiaomi  ECO Chain Company</a:t>
            </a:r>
          </a:p>
          <a:p>
            <a:pPr defTabSz="584200">
              <a:defRPr sz="2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lang="en-US" altLang="zh-TW" dirty="0" smtClean="0"/>
              <a:t> main supplier</a:t>
            </a:r>
          </a:p>
          <a:p>
            <a:pPr defTabSz="584200">
              <a:defRPr sz="2000">
                <a:solidFill>
                  <a:srgbClr val="53585F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endParaRPr dirty="0"/>
          </a:p>
        </p:txBody>
      </p:sp>
      <p:pic>
        <p:nvPicPr>
          <p:cNvPr id="170" name="pasted-image.pdf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1409498" y="2032072"/>
            <a:ext cx="3357252" cy="1029677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1478846" y="3484115"/>
            <a:ext cx="13984598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6000"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dirty="0" smtClean="0"/>
              <a:t>Manufacturing supply chain concordance</a:t>
            </a:r>
            <a:endParaRPr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176"/>
          <p:cNvGrpSpPr/>
          <p:nvPr/>
        </p:nvGrpSpPr>
        <p:grpSpPr>
          <a:xfrm>
            <a:off x="1478846" y="725983"/>
            <a:ext cx="21426308" cy="946011"/>
            <a:chOff x="0" y="-69195"/>
            <a:chExt cx="21426307" cy="946009"/>
          </a:xfrm>
        </p:grpSpPr>
        <p:pic>
          <p:nvPicPr>
            <p:cNvPr id="173" name="pasted-image.pdf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>
            <a:xfrm>
              <a:off x="10142149" y="-69196"/>
              <a:ext cx="1141992" cy="946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>
              <a:off x="11801137" y="363246"/>
              <a:ext cx="9625171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0" y="363246"/>
              <a:ext cx="9624973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77" name="Shape 177"/>
          <p:cNvSpPr/>
          <p:nvPr/>
        </p:nvSpPr>
        <p:spPr>
          <a:xfrm>
            <a:off x="1478846" y="5153759"/>
            <a:ext cx="1358219" cy="82187"/>
          </a:xfrm>
          <a:prstGeom prst="rect">
            <a:avLst/>
          </a:prstGeom>
          <a:solidFill>
            <a:srgbClr val="FFD8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178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395010" y="6100613"/>
            <a:ext cx="4522751" cy="3010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asted-image.pd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042309" y="5735160"/>
            <a:ext cx="6299383" cy="3740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G_0633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7600397" y="2817699"/>
            <a:ext cx="4631858" cy="773211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1246784" y="10818440"/>
            <a:ext cx="727923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400" indent="-406400" algn="l">
              <a:lnSpc>
                <a:spcPct val="120000"/>
              </a:lnSpc>
              <a:buSzPct val="75000"/>
              <a:buChar char="•"/>
              <a:defRPr sz="3000">
                <a:solidFill>
                  <a:srgbClr val="53585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 smtClean="0"/>
              <a:t>Launched in </a:t>
            </a:r>
            <a:r>
              <a:rPr dirty="0" smtClean="0"/>
              <a:t>2016.08.16</a:t>
            </a:r>
            <a:endParaRPr dirty="0"/>
          </a:p>
          <a:p>
            <a:pPr marL="406400" indent="-406400" algn="l">
              <a:lnSpc>
                <a:spcPct val="120000"/>
              </a:lnSpc>
              <a:buSzPct val="75000"/>
              <a:buChar char="•"/>
              <a:defRPr sz="3000">
                <a:solidFill>
                  <a:srgbClr val="53585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 smtClean="0"/>
              <a:t>Retailer Price in China</a:t>
            </a:r>
            <a:r>
              <a:rPr dirty="0" smtClean="0"/>
              <a:t>￥2,999</a:t>
            </a:r>
            <a:endParaRPr lang="en-US" dirty="0" smtClean="0"/>
          </a:p>
          <a:p>
            <a:pPr marL="406400" indent="-406400" algn="l">
              <a:lnSpc>
                <a:spcPct val="120000"/>
              </a:lnSpc>
              <a:buSzPct val="75000"/>
              <a:buChar char="•"/>
              <a:defRPr sz="3000">
                <a:solidFill>
                  <a:srgbClr val="53585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 smtClean="0"/>
              <a:t>Sales amount more than 5</a:t>
            </a:r>
            <a:r>
              <a:rPr dirty="0" smtClean="0"/>
              <a:t>0</a:t>
            </a:r>
            <a:r>
              <a:rPr lang="en-US" dirty="0" smtClean="0"/>
              <a:t> million RMB</a:t>
            </a:r>
            <a:endParaRPr dirty="0"/>
          </a:p>
        </p:txBody>
      </p:sp>
      <p:sp>
        <p:nvSpPr>
          <p:cNvPr id="182" name="Shape 182"/>
          <p:cNvSpPr/>
          <p:nvPr/>
        </p:nvSpPr>
        <p:spPr>
          <a:xfrm>
            <a:off x="1644723" y="9440273"/>
            <a:ext cx="511838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000">
                <a:solidFill>
                  <a:srgbClr val="53585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dirty="0" err="1" smtClean="0"/>
              <a:t>Mijia</a:t>
            </a:r>
            <a:r>
              <a:rPr lang="en-US" dirty="0" smtClean="0"/>
              <a:t> QiCYCLE </a:t>
            </a:r>
          </a:p>
          <a:p>
            <a:r>
              <a:rPr lang="en-US" altLang="zh-TW" dirty="0" smtClean="0"/>
              <a:t>Smart Folding </a:t>
            </a:r>
            <a:r>
              <a:rPr lang="en-US" altLang="zh-TW" dirty="0" err="1" smtClean="0"/>
              <a:t>Pedelec</a:t>
            </a:r>
            <a:endParaRPr dirty="0"/>
          </a:p>
        </p:txBody>
      </p:sp>
      <p:sp>
        <p:nvSpPr>
          <p:cNvPr id="183" name="Shape 183"/>
          <p:cNvSpPr/>
          <p:nvPr/>
        </p:nvSpPr>
        <p:spPr>
          <a:xfrm>
            <a:off x="9263860" y="10805381"/>
            <a:ext cx="5299528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400" indent="-406400" algn="l">
              <a:lnSpc>
                <a:spcPct val="120000"/>
              </a:lnSpc>
              <a:buSzPct val="75000"/>
              <a:buChar char="•"/>
              <a:defRPr sz="3000">
                <a:solidFill>
                  <a:srgbClr val="53585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 smtClean="0"/>
              <a:t>Launched on 2016.4.23 </a:t>
            </a:r>
          </a:p>
          <a:p>
            <a:pPr marL="406400" indent="-406400" algn="l">
              <a:lnSpc>
                <a:spcPct val="120000"/>
              </a:lnSpc>
              <a:buSzPct val="75000"/>
              <a:buChar char="•"/>
              <a:defRPr sz="3000">
                <a:solidFill>
                  <a:srgbClr val="53585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 smtClean="0"/>
              <a:t>￥19,999 ($3000) in China</a:t>
            </a:r>
          </a:p>
          <a:p>
            <a:pPr marL="406400" indent="-406400" algn="l">
              <a:lnSpc>
                <a:spcPct val="120000"/>
              </a:lnSpc>
              <a:buSzPct val="75000"/>
              <a:buChar char="•"/>
              <a:defRPr sz="3000">
                <a:solidFill>
                  <a:srgbClr val="53585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 smtClean="0"/>
              <a:t> More than $ </a:t>
            </a:r>
            <a:r>
              <a:rPr lang="en-US" altLang="zh-TW" dirty="0" smtClean="0"/>
              <a:t>15</a:t>
            </a:r>
            <a:r>
              <a:rPr lang="en-US" dirty="0" smtClean="0"/>
              <a:t> million sold </a:t>
            </a:r>
            <a:endParaRPr dirty="0"/>
          </a:p>
        </p:txBody>
      </p:sp>
      <p:sp>
        <p:nvSpPr>
          <p:cNvPr id="184" name="Shape 184"/>
          <p:cNvSpPr/>
          <p:nvPr/>
        </p:nvSpPr>
        <p:spPr>
          <a:xfrm>
            <a:off x="9263859" y="9748049"/>
            <a:ext cx="586699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000">
                <a:solidFill>
                  <a:srgbClr val="53585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dirty="0" smtClean="0"/>
              <a:t>R1 TOUR Level Road Bike </a:t>
            </a:r>
            <a:endParaRPr dirty="0"/>
          </a:p>
        </p:txBody>
      </p:sp>
      <p:sp>
        <p:nvSpPr>
          <p:cNvPr id="185" name="Shape 185"/>
          <p:cNvSpPr/>
          <p:nvPr/>
        </p:nvSpPr>
        <p:spPr>
          <a:xfrm>
            <a:off x="17924744" y="9784341"/>
            <a:ext cx="3702937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000">
                <a:solidFill>
                  <a:srgbClr val="53585F"/>
                </a:solidFill>
                <a:latin typeface="Avenir Black"/>
                <a:ea typeface="Avenir Black"/>
                <a:cs typeface="Avenir Black"/>
                <a:sym typeface="Avenir Black"/>
              </a:defRPr>
            </a:lvl1pPr>
          </a:lstStyle>
          <a:p>
            <a:r>
              <a:rPr lang="en-US" dirty="0" smtClean="0"/>
              <a:t>EUNI E-Scooter </a:t>
            </a:r>
            <a:endParaRPr dirty="0"/>
          </a:p>
        </p:txBody>
      </p:sp>
      <p:sp>
        <p:nvSpPr>
          <p:cNvPr id="186" name="Shape 186"/>
          <p:cNvSpPr/>
          <p:nvPr/>
        </p:nvSpPr>
        <p:spPr>
          <a:xfrm>
            <a:off x="17664608" y="10746432"/>
            <a:ext cx="4935647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06400" indent="-406400" algn="l">
              <a:lnSpc>
                <a:spcPct val="120000"/>
              </a:lnSpc>
              <a:buSzPct val="75000"/>
              <a:buChar char="•"/>
              <a:defRPr sz="3000">
                <a:solidFill>
                  <a:srgbClr val="53585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 smtClean="0"/>
              <a:t> Launched on 2016.10.08 </a:t>
            </a:r>
          </a:p>
          <a:p>
            <a:pPr marL="406400" indent="-406400" algn="l">
              <a:lnSpc>
                <a:spcPct val="120000"/>
              </a:lnSpc>
              <a:buSzPct val="75000"/>
              <a:buChar char="•"/>
              <a:defRPr sz="3000">
                <a:solidFill>
                  <a:srgbClr val="53585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 smtClean="0"/>
              <a:t>￥1,999 ($300) in China</a:t>
            </a:r>
          </a:p>
          <a:p>
            <a:pPr marL="406400" indent="-406400" algn="l">
              <a:lnSpc>
                <a:spcPct val="120000"/>
              </a:lnSpc>
              <a:buSzPct val="75000"/>
              <a:buChar char="•"/>
              <a:defRPr sz="3000">
                <a:solidFill>
                  <a:srgbClr val="53585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 smtClean="0"/>
              <a:t>More than $ 3 million sold</a:t>
            </a:r>
            <a:endParaRPr dirty="0" smtClean="0"/>
          </a:p>
        </p:txBody>
      </p:sp>
      <p:pic>
        <p:nvPicPr>
          <p:cNvPr id="187" name="pasted-image.pdf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1409498" y="2032072"/>
            <a:ext cx="3357252" cy="1029677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1478846" y="3494020"/>
            <a:ext cx="6791924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6000"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dirty="0" smtClean="0"/>
              <a:t>2016</a:t>
            </a:r>
            <a:r>
              <a:rPr lang="en-US" dirty="0" smtClean="0"/>
              <a:t> </a:t>
            </a:r>
            <a:r>
              <a:rPr lang="en-US" dirty="0" err="1" smtClean="0"/>
              <a:t>Product</a:t>
            </a:r>
            <a:r>
              <a:rPr sz="4000" dirty="0" err="1" smtClean="0"/>
              <a:t>（</a:t>
            </a:r>
            <a:r>
              <a:rPr lang="en-US" sz="4000" dirty="0" err="1" smtClean="0"/>
              <a:t>China</a:t>
            </a:r>
            <a:r>
              <a:rPr sz="4000" dirty="0" smtClean="0"/>
              <a:t>）</a:t>
            </a:r>
            <a:endParaRPr sz="4000"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14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47650" y="0"/>
            <a:ext cx="24431650" cy="13742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384688" y="5499197"/>
            <a:ext cx="4635804" cy="869856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14856296" y="6728209"/>
            <a:ext cx="11377264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defRPr>
                <a:solidFill>
                  <a:srgbClr val="53585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dirty="0" smtClean="0"/>
              <a:t>Beauty of technology </a:t>
            </a:r>
          </a:p>
          <a:p>
            <a:r>
              <a:rPr lang="en-US" dirty="0" smtClean="0"/>
              <a:t>achieve fun cycling </a:t>
            </a:r>
            <a:endParaRPr dirty="0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r1-1-0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8909791" y="-3003230"/>
            <a:ext cx="35201112" cy="2061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r1-1-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365478" y="6248806"/>
            <a:ext cx="2073363" cy="21076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reddot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8519184" y="9556504"/>
            <a:ext cx="3359226" cy="229547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16041411" y="3095286"/>
            <a:ext cx="7308091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000">
                <a:solidFill>
                  <a:srgbClr val="FFFFFF"/>
                </a:solidFill>
                <a:latin typeface="冬青黑体简体中文 W3"/>
                <a:ea typeface="冬青黑体简体中文 W3"/>
                <a:cs typeface="冬青黑体简体中文 W3"/>
                <a:sym typeface="冬青黑体简体中文 W3"/>
              </a:defRPr>
            </a:pPr>
            <a:endParaRPr dirty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R1 TOUR Level Road Bike </a:t>
            </a:r>
          </a:p>
        </p:txBody>
      </p:sp>
      <p:pic>
        <p:nvPicPr>
          <p:cNvPr id="198" name="pasted-image.pdf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7146962" y="2189355"/>
            <a:ext cx="5096989" cy="930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/>
        </p:nvSpPr>
        <p:spPr>
          <a:xfrm>
            <a:off x="-222647" y="-209749"/>
            <a:ext cx="24706462" cy="1413549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pic>
        <p:nvPicPr>
          <p:cNvPr id="201" name="result2-16384-6-small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829822" y="-2088635"/>
            <a:ext cx="22067491" cy="18312355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15824604" y="2143049"/>
            <a:ext cx="4990149" cy="110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0000">
                <a:solidFill>
                  <a:srgbClr val="DCDEE0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sz="6000" dirty="0"/>
              <a:t>1,348,622</a:t>
            </a:r>
            <a:r>
              <a:rPr sz="4400" dirty="0"/>
              <a:t> </a:t>
            </a:r>
            <a:r>
              <a:rPr lang="en-US" sz="4400" dirty="0" smtClean="0"/>
              <a:t>USERS</a:t>
            </a:r>
            <a:endParaRPr sz="4400" dirty="0"/>
          </a:p>
        </p:txBody>
      </p:sp>
      <p:sp>
        <p:nvSpPr>
          <p:cNvPr id="203" name="Shape 203"/>
          <p:cNvSpPr/>
          <p:nvPr/>
        </p:nvSpPr>
        <p:spPr>
          <a:xfrm>
            <a:off x="15824604" y="3236573"/>
            <a:ext cx="4820230" cy="76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solidFill>
                  <a:srgbClr val="A6AAA9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altLang="zh-TW" dirty="0" smtClean="0"/>
              <a:t>QiCYCLE Community</a:t>
            </a:r>
            <a:endParaRPr dirty="0"/>
          </a:p>
        </p:txBody>
      </p:sp>
      <p:sp>
        <p:nvSpPr>
          <p:cNvPr id="204" name="Shape 204"/>
          <p:cNvSpPr/>
          <p:nvPr/>
        </p:nvSpPr>
        <p:spPr>
          <a:xfrm>
            <a:off x="15714019" y="5903553"/>
            <a:ext cx="4683975" cy="110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0000">
                <a:solidFill>
                  <a:srgbClr val="DCDEE0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sz="6000" dirty="0"/>
              <a:t>98,384,326</a:t>
            </a:r>
            <a:r>
              <a:rPr sz="4400" dirty="0"/>
              <a:t> </a:t>
            </a:r>
            <a:r>
              <a:rPr lang="en-US" sz="4400" dirty="0" smtClean="0"/>
              <a:t>km</a:t>
            </a:r>
            <a:endParaRPr sz="4400" dirty="0"/>
          </a:p>
        </p:txBody>
      </p:sp>
      <p:sp>
        <p:nvSpPr>
          <p:cNvPr id="205" name="Shape 205"/>
          <p:cNvSpPr/>
          <p:nvPr/>
        </p:nvSpPr>
        <p:spPr>
          <a:xfrm>
            <a:off x="15714019" y="6997076"/>
            <a:ext cx="3656450" cy="76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solidFill>
                  <a:srgbClr val="A6AAA9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altLang="zh-TW" dirty="0" smtClean="0"/>
              <a:t>Cycling Mileage</a:t>
            </a:r>
            <a:endParaRPr dirty="0"/>
          </a:p>
        </p:txBody>
      </p:sp>
      <p:sp>
        <p:nvSpPr>
          <p:cNvPr id="206" name="Shape 206"/>
          <p:cNvSpPr/>
          <p:nvPr/>
        </p:nvSpPr>
        <p:spPr>
          <a:xfrm>
            <a:off x="15824604" y="4933039"/>
            <a:ext cx="1358219" cy="82187"/>
          </a:xfrm>
          <a:prstGeom prst="rect">
            <a:avLst/>
          </a:prstGeom>
          <a:solidFill>
            <a:srgbClr val="FFD8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15824604" y="8680606"/>
            <a:ext cx="1358219" cy="82187"/>
          </a:xfrm>
          <a:prstGeom prst="rect">
            <a:avLst/>
          </a:prstGeom>
          <a:solidFill>
            <a:srgbClr val="FFD8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15824604" y="12428173"/>
            <a:ext cx="1358219" cy="82188"/>
          </a:xfrm>
          <a:prstGeom prst="rect">
            <a:avLst/>
          </a:prstGeom>
          <a:solidFill>
            <a:srgbClr val="FFD80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grpSp>
        <p:nvGrpSpPr>
          <p:cNvPr id="212" name="Group 212"/>
          <p:cNvGrpSpPr/>
          <p:nvPr/>
        </p:nvGrpSpPr>
        <p:grpSpPr>
          <a:xfrm>
            <a:off x="1478846" y="725983"/>
            <a:ext cx="21426308" cy="946011"/>
            <a:chOff x="0" y="-69195"/>
            <a:chExt cx="21426307" cy="946009"/>
          </a:xfrm>
        </p:grpSpPr>
        <p:pic>
          <p:nvPicPr>
            <p:cNvPr id="209" name="pasted-image.pdf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>
            <a:xfrm>
              <a:off x="10142149" y="-69196"/>
              <a:ext cx="1141992" cy="9460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0" name="Shape 210"/>
            <p:cNvSpPr/>
            <p:nvPr/>
          </p:nvSpPr>
          <p:spPr>
            <a:xfrm>
              <a:off x="11801137" y="363246"/>
              <a:ext cx="9625171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0" y="363246"/>
              <a:ext cx="9624973" cy="81267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dir="5400000" rotWithShape="0">
                <a:srgbClr val="000000">
                  <a:alpha val="0"/>
                </a:srgbClr>
              </a:outerShdw>
            </a:effectLst>
          </p:spPr>
          <p:txBody>
            <a:bodyPr wrap="square" lIns="52387" tIns="52387" rIns="52387" bIns="52387" numCol="1" anchor="ctr">
              <a:noAutofit/>
            </a:bodyPr>
            <a:lstStyle/>
            <a:p>
              <a:pPr defTabSz="602456">
                <a:defRPr sz="26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13" name="Shape 213"/>
          <p:cNvSpPr/>
          <p:nvPr/>
        </p:nvSpPr>
        <p:spPr>
          <a:xfrm>
            <a:off x="15714019" y="9664056"/>
            <a:ext cx="3404778" cy="1101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10000">
                <a:solidFill>
                  <a:srgbClr val="DCDEE0"/>
                </a:solidFill>
                <a:latin typeface="Avenir Black"/>
                <a:ea typeface="Avenir Black"/>
                <a:cs typeface="Avenir Black"/>
                <a:sym typeface="Avenir Black"/>
              </a:defRPr>
            </a:pPr>
            <a:r>
              <a:rPr sz="6000" dirty="0"/>
              <a:t>421 </a:t>
            </a:r>
            <a:r>
              <a:rPr lang="en-US" sz="4400" dirty="0" smtClean="0"/>
              <a:t>Stations</a:t>
            </a:r>
            <a:endParaRPr sz="4400" dirty="0"/>
          </a:p>
        </p:txBody>
      </p:sp>
      <p:sp>
        <p:nvSpPr>
          <p:cNvPr id="214" name="Shape 214"/>
          <p:cNvSpPr/>
          <p:nvPr/>
        </p:nvSpPr>
        <p:spPr>
          <a:xfrm>
            <a:off x="15714019" y="10757579"/>
            <a:ext cx="3991477" cy="76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000">
                <a:solidFill>
                  <a:srgbClr val="A6AAA9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rPr lang="en-US" dirty="0" smtClean="0"/>
              <a:t>Services &amp; Retails</a:t>
            </a:r>
            <a:endParaRPr dirty="0"/>
          </a:p>
        </p:txBody>
      </p:sp>
      <p:sp>
        <p:nvSpPr>
          <p:cNvPr id="215" name="Shape 215"/>
          <p:cNvSpPr/>
          <p:nvPr/>
        </p:nvSpPr>
        <p:spPr>
          <a:xfrm>
            <a:off x="12474462" y="10630806"/>
            <a:ext cx="26964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sz="4400">
                <a:solidFill>
                  <a:srgbClr val="A6AAA9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 </a:t>
            </a:r>
          </a:p>
        </p:txBody>
      </p:sp>
      <p:pic>
        <p:nvPicPr>
          <p:cNvPr id="216" name="pasted-image.pd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529646" y="1804712"/>
            <a:ext cx="1778001" cy="177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3551040" y="1580456"/>
            <a:ext cx="12241360" cy="2397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>
                <a:solidFill>
                  <a:srgbClr val="DCDEE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n-US" sz="4800" dirty="0" smtClean="0"/>
              <a:t>QiCYCLE APPs</a:t>
            </a:r>
          </a:p>
          <a:p>
            <a:pPr algn="l" defTabSz="457200">
              <a:defRPr>
                <a:solidFill>
                  <a:srgbClr val="DCDEE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en-US" sz="4800" dirty="0" smtClean="0"/>
              <a:t>Professional Cycling &amp; Services applications</a:t>
            </a:r>
          </a:p>
          <a:p>
            <a:pPr algn="l" defTabSz="457200">
              <a:defRPr>
                <a:solidFill>
                  <a:srgbClr val="DCDEE0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endParaRPr lang="en-US" dirty="0" smtClean="0"/>
          </a:p>
        </p:txBody>
      </p:sp>
      <p:sp>
        <p:nvSpPr>
          <p:cNvPr id="218" name="Shape 218"/>
          <p:cNvSpPr/>
          <p:nvPr/>
        </p:nvSpPr>
        <p:spPr>
          <a:xfrm>
            <a:off x="1274884" y="9533983"/>
            <a:ext cx="3037691" cy="3057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DCDEE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 smtClean="0"/>
              <a:t>Cycling Tool</a:t>
            </a:r>
            <a:endParaRPr dirty="0"/>
          </a:p>
          <a:p>
            <a:pPr algn="l" defTabSz="4572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DCDEE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altLang="zh-TW" dirty="0" smtClean="0"/>
              <a:t>Community</a:t>
            </a:r>
          </a:p>
          <a:p>
            <a:pPr algn="l" defTabSz="4572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DCDEE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 smtClean="0"/>
              <a:t>E-Commerce</a:t>
            </a:r>
          </a:p>
          <a:p>
            <a:pPr algn="l" defTabSz="457200">
              <a:lnSpc>
                <a:spcPct val="12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>
                <a:solidFill>
                  <a:srgbClr val="DCDEE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rPr lang="en-US" dirty="0" smtClean="0"/>
              <a:t>Services</a:t>
            </a:r>
            <a:endParaRPr dirty="0"/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397</Words>
  <Application>Microsoft Office PowerPoint</Application>
  <PresentationFormat>Произвольный</PresentationFormat>
  <Paragraphs>86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White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ACER</dc:creator>
  <cp:lastModifiedBy>vladimir.popov</cp:lastModifiedBy>
  <cp:revision>70</cp:revision>
  <dcterms:modified xsi:type="dcterms:W3CDTF">2017-03-27T07:02:20Z</dcterms:modified>
</cp:coreProperties>
</file>